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No Style, Table Grid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dk1"/>
              </a:solidFill>
            </a:ln>
          </a:left>
          <a:right>
            <a:ln w="12700">
              <a:solidFill>
                <a:schemeClr val="dk1"/>
              </a:solidFill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solidFill>
                <a:schemeClr val="dk1"/>
              </a:solidFill>
            </a:ln>
          </a:insideH>
          <a:insideV>
            <a:ln w="12700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  <a:fill>
          <a:solidFill>
            <a:schemeClr val="lt1"/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lastCol>
    <a:firstCol>
      <a:tcTxStyle b="on">
        <a:fontRef idx="minor">
          <a:prstClr val="black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lt1"/>
              </a:solidFill>
            </a:ln>
          </a:top>
        </a:tcBdr>
        <a:fill>
          <a:solidFill>
            <a:schemeClr val="l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54" d="100"/>
          <a:sy n="154" d="100"/>
        </p:scale>
        <p:origin x="534" y="13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643447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73069618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10/30/2025</a:t>
            </a:fld>
            <a:endParaRPr lang="en-US"/>
          </a:p>
        </p:txBody>
      </p:sp>
      <p:sp>
        <p:nvSpPr>
          <p:cNvPr id="1366423455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879765250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117466182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88869200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0931039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4388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084368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5353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240083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49738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1E27A8-F883-A132-E399-A3AA757C26FA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207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32204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06543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747DDF-EAB9-03A3-D824-4888E707630D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9797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16005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14389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A0A867-1DEB-B62B-4748-46F5D934BE55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32131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74925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13900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22F70F-AB10-85E0-839E-7FF6872AACA3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85175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581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84641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086E53-7701-FDD0-76E6-0F02BEB794C9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79646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99298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1642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0AAEAB-5B0C-B75D-F2EF-BDFAA267BDFC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585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1946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25654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F69ACD-3C90-F8F9-4A65-56A20E5A3B47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4349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2381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0155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19E318-3DDE-E811-B61D-AB0A10F10CB6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7753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32961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34842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B7C8BC-BA83-7D46-8D19-3B330C7062E4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0115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24605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90468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1AEAC1-EAC1-05DF-0B3B-F21BECD3E71A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00504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01509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8814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8CCEAE-65FB-045C-F75F-4A78277E2B03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93639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9068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51636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B6568A-0D8B-80F9-F2D3-7EFE11F3E758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5842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31900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5879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B6568A-0D8B-80F9-F2D3-7EFE11F3E758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6869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43810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30302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F84C3F-2F6C-0F7C-3EDF-3BAA9C4BB365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6446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47381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74549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41B2DC-5981-9090-882A-411F113978BC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9539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7196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915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B6568A-0D8B-80F9-F2D3-7EFE11F3E758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4124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26389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88846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B71BA7-D8C9-C937-BCF1-67166C7140AB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46164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43011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13043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B8009F-AC99-F647-CF74-084F4A419611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3499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85485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25782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605788-3EBA-62D4-80EB-B07B568702CC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5678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48557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40090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55C6A5-AF7C-E370-3692-6F426AAD1353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9976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13466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85716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D2E6B5-9DAC-2D07-83F7-CE9F96C054B6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7371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92801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25339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DF8179-DE2B-D744-C5C4-E6B6FF3839C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6076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03987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70715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5A3F27-2796-7915-4EA1-5D58A1670189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794056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8070199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90773118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160067806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0484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3495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60916947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8196346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198688265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558120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381500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60498811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573071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207750392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799636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68515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4558181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946900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6895228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5509207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315454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7165743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186352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15241398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3160533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75845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52738913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50101290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036144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72566369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3429919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4750433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68637231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3023507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6612379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923711004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8676876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904054967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4938105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6928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53765258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906290111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228282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480525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672507221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3115025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132299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82798630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00697144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8105110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169396158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0920458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440328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203130981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8942118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8674864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91063390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994778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accent5">
            <a:lumMod val="40000"/>
            <a:lumOff val="60000"/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73875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34150425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0437664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10/30/2025</a:t>
            </a:fld>
            <a:endParaRPr lang="en-US"/>
          </a:p>
        </p:txBody>
      </p:sp>
      <p:sp>
        <p:nvSpPr>
          <p:cNvPr id="12091625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7694364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46676060" name="Рисунок 1688401028"/>
          <p:cNvPicPr>
            <a:picLocks noChangeAspect="1"/>
          </p:cNvPicPr>
          <p:nvPr/>
        </p:nvPicPr>
        <p:blipFill rotWithShape="1">
          <a:blip r:embed="rId3">
            <a:alphaModFix amt="60999"/>
          </a:blip>
          <a:srcRect l="51419" t="0" r="0" b="0"/>
        </p:blipFill>
        <p:spPr bwMode="auto">
          <a:xfrm>
            <a:off x="8098124" y="1703509"/>
            <a:ext cx="4118786" cy="6702332"/>
          </a:xfrm>
          <a:prstGeom prst="rect">
            <a:avLst/>
          </a:prstGeom>
        </p:spPr>
      </p:pic>
      <p:sp>
        <p:nvSpPr>
          <p:cNvPr id="1500322553" name="Title 1"/>
          <p:cNvSpPr>
            <a:spLocks noGrp="1"/>
          </p:cNvSpPr>
          <p:nvPr>
            <p:ph type="ctrTitle"/>
          </p:nvPr>
        </p:nvSpPr>
        <p:spPr bwMode="auto">
          <a:xfrm>
            <a:off x="852565" y="756016"/>
            <a:ext cx="10297967" cy="2387599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compatLnSpc="0">
            <a:normAutofit fontScale="95000"/>
          </a:bodyPr>
          <a:lstStyle/>
          <a:p>
            <a:pPr algn="l">
              <a:defRPr/>
            </a:pPr>
            <a:r>
              <a:rPr lang="ru-RU" sz="72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Алгоритмы цифровой обработки мультимедиа</a:t>
            </a:r>
            <a:endParaRPr sz="7200"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2123735608" name="Subtitle 2"/>
          <p:cNvSpPr>
            <a:spLocks noGrp="1"/>
          </p:cNvSpPr>
          <p:nvPr>
            <p:ph type="subTitle" idx="1"/>
          </p:nvPr>
        </p:nvSpPr>
        <p:spPr bwMode="auto">
          <a:xfrm>
            <a:off x="852565" y="3235691"/>
            <a:ext cx="9144000" cy="16557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algn="l">
              <a:defRPr/>
            </a:pPr>
            <a:r>
              <a:rPr lang="ru-RU" sz="3600" b="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Индивидуальное задание №1</a:t>
            </a:r>
            <a:endParaRPr b="1">
              <a:latin typeface="Arial"/>
              <a:cs typeface="Arial"/>
            </a:endParaRPr>
          </a:p>
          <a:p>
            <a:pPr algn="l">
              <a:defRPr/>
            </a:pPr>
            <a:endParaRPr b="1">
              <a:latin typeface="Arial"/>
              <a:cs typeface="Arial"/>
            </a:endParaRPr>
          </a:p>
          <a:p>
            <a:pPr algn="l">
              <a:defRPr/>
            </a:pPr>
            <a:r>
              <a:rPr lang="ru-RU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Иванченко П., Вавакин В., Воробьев А.</a:t>
            </a:r>
            <a:r>
              <a:rPr lang="ru-RU" b="0">
                <a:solidFill>
                  <a:schemeClr val="tx2">
                    <a:lumMod val="75000"/>
                  </a:schemeClr>
                </a:solidFill>
                <a:latin typeface="Arial"/>
                <a:ea typeface="Arial"/>
                <a:cs typeface="Arial"/>
              </a:rPr>
              <a:t> </a:t>
            </a:r>
            <a:endParaRPr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3224139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lang="ru-RU" sz="44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Видео – </a:t>
            </a:r>
            <a:r>
              <a:rPr lang="en-US" sz="44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pukeko</a:t>
            </a:r>
            <a:endParaRPr sz="4400"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62110294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64842"/>
            <a:ext cx="7772811" cy="503780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3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717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 Объект отслеживается хорошо, пока он не изменит свою форму и размер. Следовательно, алгоритм проявляет очень низкую устойчивость к изменениям объекта и его окружения.</a:t>
            </a:r>
            <a:endParaRPr sz="23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3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30. 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Алгоритм проявляет очень высокую устойчивость и изменению формы объекта, его размера, а также заднего фона. Объект теряется только в середине видео при сильном приближении ракурса.</a:t>
            </a:r>
            <a:endParaRPr sz="23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3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</a:t>
            </a:r>
            <a:r>
              <a:rPr lang="ru-RU" sz="23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150. Алгоритм очень быстро теряет объект, если выделение маленькое, но если сделать выделение побольше, то объект отслеживается лучше, но позже все равно теряется из-за увеличения. Устойчивость к изменению формы и масштаба низкая, а к изменению фона – высокая.</a:t>
            </a:r>
            <a:endParaRPr sz="23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532962071" name="Рисунок 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679760" y="765811"/>
            <a:ext cx="2926845" cy="4984783"/>
          </a:xfrm>
          <a:prstGeom prst="rect">
            <a:avLst/>
          </a:prstGeom>
        </p:spPr>
      </p:pic>
      <p:sp>
        <p:nvSpPr>
          <p:cNvPr id="569480570" name="Content Placeholder 2"/>
          <p:cNvSpPr txBox="1"/>
          <p:nvPr/>
        </p:nvSpPr>
        <p:spPr bwMode="auto">
          <a:xfrm>
            <a:off x="8871761" y="5828943"/>
            <a:ext cx="2734844" cy="38023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5000" lnSpcReduction="1000"/>
          </a:bodyPr>
          <a:lstStyle>
            <a:lvl1pPr marL="228600" indent="-228600" algn="l" defTabSz="914400" rtl="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98"/>
              </a:spcBef>
              <a:buFont typeface="Arial"/>
              <a:buNone/>
              <a:defRPr/>
            </a:pPr>
            <a:r>
              <a:rPr lang="ru-RU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Рисунок 5 – Работа </a:t>
            </a: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endParaRPr lang="ru-RU" sz="1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860221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lang="ru-RU" sz="44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Видео – </a:t>
            </a:r>
            <a:r>
              <a:rPr lang="en-US" sz="4400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turtle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474753825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64842"/>
            <a:ext cx="7551199" cy="505611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5000" lnSpcReduction="1000"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5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c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редний 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742.8. 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При выделении области внутри объекта алгоритм отслеживает хорошо, но если выделить объект целиком, то алгоритм быстро его теряет. Следовательно, устойчивость к изменению формы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/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масштаба объекта низкая, к изменению фона – низкая.</a:t>
            </a:r>
            <a:endParaRPr sz="25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5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c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редний 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14.6. 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Алгоритм проявляет очень хорошую устойчивость к изменению формы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/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масштаба объекта и к изменению фона.</a:t>
            </a:r>
            <a:endParaRPr sz="2500"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en-US" sz="25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– 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редний 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28.6. При изменении формы объекта он теряется. Следовательно, устойчивость к изменению формы</a:t>
            </a:r>
            <a:r>
              <a:rPr lang="en-US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/</a:t>
            </a:r>
            <a:r>
              <a:rPr lang="ru-RU" sz="25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масштаба объекта низкая, к изменению фона – высокая.</a:t>
            </a:r>
            <a:endParaRPr sz="25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sz="25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1474575160" name="Рисунок 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620434" y="507874"/>
            <a:ext cx="2920496" cy="4940422"/>
          </a:xfrm>
          <a:prstGeom prst="rect">
            <a:avLst/>
          </a:prstGeom>
        </p:spPr>
      </p:pic>
      <p:sp>
        <p:nvSpPr>
          <p:cNvPr id="655886163" name="Content Placeholder 2"/>
          <p:cNvSpPr txBox="1"/>
          <p:nvPr/>
        </p:nvSpPr>
        <p:spPr bwMode="auto">
          <a:xfrm>
            <a:off x="8620434" y="5638827"/>
            <a:ext cx="2920496" cy="38023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>
            <a:lvl1pPr marL="228600" indent="-228600" algn="l" defTabSz="914400" rtl="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98"/>
              </a:spcBef>
              <a:buFont typeface="Arial"/>
              <a:buNone/>
              <a:defRPr/>
            </a:pPr>
            <a:r>
              <a:rPr lang="ru-RU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Рисунок 6 – Работа </a:t>
            </a: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endParaRPr lang="ru-RU" sz="1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8892704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/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Сравнительный анализ методов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graphicFrame>
        <p:nvGraphicFramePr>
          <p:cNvPr id="2058024914" name="Объект 733749699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838198" y="1464843"/>
          <a:ext cx="10515599" cy="107687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{5940675A-B579-460E-94D1-54222C63F5DA}</a:tableStyleId>
              </a:tblPr>
              <a:tblGrid>
                <a:gridCol w="1350000"/>
                <a:gridCol w="1530000"/>
                <a:gridCol w="2880000"/>
                <a:gridCol w="2430000"/>
                <a:gridCol w="2325599"/>
              </a:tblGrid>
              <a:tr h="10027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Название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Средний </a:t>
                      </a:r>
                      <a:r>
                        <a:rPr lang="en-US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FPS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8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Устойчивость к изменениям формы/масштаба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8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Устойчивость к изменениям фона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8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Частота потери объекта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2837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KCF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68.3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Низкая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Средняя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Выше среднего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2837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CSRT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23.9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высокая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высокая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низкая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28372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MeanShift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712.4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низкая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низкая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b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Очень высокая</a:t>
                      </a:r>
                      <a:endParaRPr b="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6145827" name="TextBox 344607669"/>
          <p:cNvSpPr txBox="1"/>
          <p:nvPr/>
        </p:nvSpPr>
        <p:spPr bwMode="auto">
          <a:xfrm>
            <a:off x="2335107" y="4998719"/>
            <a:ext cx="7534485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Таблица </a:t>
            </a:r>
            <a:r>
              <a:rPr lang="en-US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2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- 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Сравнение методов по выбранным ранее параметрам</a:t>
            </a:r>
            <a:endParaRPr sz="18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97318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: Задача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357989828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057468"/>
            <a:ext cx="10515597" cy="55050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Отслеживаемый объект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обычно выбирается с помощью прямоугольной ограничивающей рамки 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bounding box).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Задача трекера – следить за объектом в видеопотоке, обновляя параметры этой рамки (в простейшем случае её – положение).</a:t>
            </a:r>
            <a:endParaRPr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Основная идея трекинга на основе корреляционного фильтра заключается в вычислении оптимального фильтра изображения таким образом, чтобы после фильтрации входного изображения получался требуемый отклик. Обычно желаемый отклик имеет форму гауссиана, центрированного в положении цели. </a:t>
            </a:r>
            <a:endParaRPr sz="2600"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Таким образом, значение отклика уменьшается с увеличением расстояния от центра.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091854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1005459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:  </a:t>
            </a:r>
            <a:b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</a:b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Общие свойства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524489156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256521"/>
            <a:ext cx="10515597" cy="548640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Фильтр обучается на циклически смещённых вариантах исходного фрагмента с объектом. При тестировании вычисляется отклик фильтра, и максимум этого отклика указывает новое положение цели. Обучение фильтра происходит в режиме реального времени 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on-line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)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и обновляется последовательно на каждом кадре, чтобы трекер мог адаптироваться к умеренным изменениям внешнего вида объекта.</a:t>
            </a:r>
            <a:endParaRPr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Главным преимуществом корреляционного трекера является высокая вычислительная эффективность. Это достигается благодаря тому, что вычисления могут выполняться эффективно в частотной области (в пространстве Фурье). Благодаря этому трекер работает в режиме быстро – со скоростью в несколько сотен кадров в секунду.</a:t>
            </a:r>
            <a:endParaRPr sz="2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8381963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: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LCF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319202789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002630"/>
            <a:ext cx="10515597" cy="557233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Основой для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служит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LCF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(Linear Correlation Filter)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 нем решается задача минимизации фильтра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𝑤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:</a:t>
            </a:r>
            <a:endParaRPr lang="ru-RU"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indent="0">
              <a:spcBef>
                <a:spcPts val="998"/>
              </a:spcBef>
              <a:buNone/>
              <a:defRPr/>
            </a:pPr>
            <a:endParaRPr lang="ru-RU"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Здесь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𝑋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циркулянт целевого фрагмента изображения с объектом. Он хранит все возможные циклические сдвиги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фрагмента по вертикали и горизонтали.</a:t>
            </a:r>
            <a:endParaRPr sz="2600"/>
          </a:p>
          <a:p>
            <a:pPr marL="0" indent="0">
              <a:spcBef>
                <a:spcPts val="998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ru-RU" sz="260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𝜆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регуляризирующий коэффициент, предназначенный для учета в расчетах шумов, искажений и прочих изменений фона и объекта в кадре.</a:t>
            </a:r>
            <a:endParaRPr sz="2600"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Таким образом, задача сводится к подбору оптимального фильтра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𝑤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при умножении на который циркулянта достигается как можно близкий к идеальному отклик (информация о том, находится ли объект в центре фрагмента).</a:t>
            </a:r>
            <a:endParaRPr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1771091417" name="Рисунок 1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762310" y="1749163"/>
            <a:ext cx="2667371" cy="48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4458425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KCF: LCF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618814455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002630"/>
            <a:ext cx="10515597" cy="55972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Данная задача оптимизации решается следующим уравнением: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Вычисление значение по данной формулы имеет высокую сложность из-за операций вроде умножения матриц и их транспонирования.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Для ускорения вычислений используется свойство: при применении дискретного преобразования Фурье к любому циркулянту получается диагональная матрица. Это позволяет снизить сложность алгоритма расчета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𝑤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𝑂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(</m:t>
                      </m:r>
                      <m:sSup>
                        <m:sSupPr>
                          <m:ctrlPr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URW Gothic"/>
                            </a:rPr>
                          </m:ctrlPr>
                        </m:sSupPr>
                        <m:e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cs typeface="URW Gothic"/>
                            </a:rPr>
                            <m:t>𝑛</m:t>
                          </m:r>
                        </m:e>
                        <m:sup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cs typeface="URW Gothic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до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𝑂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(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𝑛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Полученная выше формула в пространстве Фурье сводится к следующей формуле: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93557949" name="Рисунок 1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843284" y="1431249"/>
            <a:ext cx="2505424" cy="400105"/>
          </a:xfrm>
          <a:prstGeom prst="rect">
            <a:avLst/>
          </a:prstGeom>
        </p:spPr>
      </p:pic>
      <p:pic>
        <p:nvPicPr>
          <p:cNvPr id="1714788417" name="Рисунок 3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281495" y="5557010"/>
            <a:ext cx="1629001" cy="695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306744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KCF: </a:t>
            </a:r>
            <a:b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</a:b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Переход от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LCF 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к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762535361" name="Content Placeholder 2"/>
          <p:cNvSpPr>
            <a:spLocks noGrp="1"/>
          </p:cNvSpPr>
          <p:nvPr>
            <p:ph idx="1"/>
          </p:nvPr>
        </p:nvSpPr>
        <p:spPr bwMode="auto">
          <a:xfrm>
            <a:off x="838195" y="1260777"/>
            <a:ext cx="10515597" cy="55972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LCF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работает наиболее эффективно в случае, когда ответ линейно зависит от признаков, но в реальных случаях зависимости нелинейны, поэтому для описания таких зависимостей необходимо перейти в нелинейное пространство. Для этого используется отображение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𝑥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→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𝜑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(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𝑥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тогда фильтр представляется линейной комбинацией </a:t>
            </a:r>
            <a:endParaRPr lang="en-US" sz="2600" b="0" i="1">
              <a:solidFill>
                <a:schemeClr val="tx2">
                  <a:lumMod val="75000"/>
                </a:schemeClr>
              </a:solidFill>
              <a:latin typeface="Cambria Math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𝑤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supHide m:val="on"/>
                          <m:ctrlPr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m:rPr/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/>
                                <a:rPr lang="en-US" sz="2600" b="0" i="1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 формула минимизации принимает вид: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lang="ru-RU"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𝐾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ядро свертки со значениями 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Теперь минимизируется не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𝑤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все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URW Gothic"/>
                            </a:rPr>
                          </m:ctrlPr>
                        </m:sSubPr>
                        <m:e>
                          <m:r>
                            <m:rPr/>
                            <a:rPr lang="ru-RU" sz="260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URW Gothic"/>
                            </a:rPr>
                            <m:t>𝛼</m:t>
                          </m:r>
                        </m:e>
                        <m:sub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URW Gothic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и задача принимает нелинейный характер и становится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 </a:t>
            </a: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(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Kernelized Correlation Filter</a:t>
            </a: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)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</a:t>
            </a:r>
            <a:endParaRPr/>
          </a:p>
        </p:txBody>
      </p:sp>
      <p:pic>
        <p:nvPicPr>
          <p:cNvPr id="210050458" name="Рисунок 2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4748019" y="4115266"/>
            <a:ext cx="2695950" cy="619210"/>
          </a:xfrm>
          <a:prstGeom prst="rect">
            <a:avLst/>
          </a:prstGeom>
        </p:spPr>
      </p:pic>
      <p:pic>
        <p:nvPicPr>
          <p:cNvPr id="859580843" name="Рисунок 4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6853449" y="4793389"/>
            <a:ext cx="1752843" cy="3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590635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428321918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002630"/>
            <a:ext cx="10515597" cy="55972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Задача минимизации 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имеет следующее решение: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lang="ru-RU"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Большинство используемых ядер свертки сохраняют циркулянтный характер, что позволяет применить то же свойство дискретного преобразования Фурье и снизить сложность алгоритма до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𝑂</m:t>
                      </m:r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(</m:t>
                      </m:r>
                      <m:sSup>
                        <m:sSupPr>
                          <m:ctrlPr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ea typeface="Cambria Math"/>
                              <a:cs typeface="URW Gothic"/>
                            </a:rPr>
                          </m:ctrlPr>
                        </m:sSupPr>
                        <m:e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cs typeface="URW Gothic"/>
                            </a:rPr>
                            <m:t>𝑛</m:t>
                          </m:r>
                        </m:e>
                        <m:sup>
                          <m:r>
                            <m:rPr/>
                            <a:rPr lang="en-US" sz="2600" b="0" i="1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/>
                              <a:cs typeface="URW Gothic"/>
                            </a:rPr>
                            <m:t>𝑘</m:t>
                          </m:r>
                        </m:sup>
                      </m:sSup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где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2600" b="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cs typeface="URW Gothic"/>
                        </a:rPr>
                        <m:t>𝑘</m:t>
                      </m:r>
                    </m:oMath>
                  </m:oMathPara>
                </a14:m>
              </mc:Choice>
              <mc:Fallback/>
            </mc:AlternateContent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количество рассматриваемых признаков. </a:t>
            </a:r>
            <a:endParaRPr sz="2600"/>
          </a:p>
          <a:p>
            <a:pPr marL="0" indent="0">
              <a:spcBef>
                <a:spcPts val="998"/>
              </a:spcBef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Тогда формула рассчета коэффициентов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ru-RU" sz="2600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в пространстве Фурье принимает вид: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endParaRPr lang="ru-RU" sz="26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443990457" name="Рисунок 1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5229100" y="1489755"/>
            <a:ext cx="1733791" cy="457263"/>
          </a:xfrm>
          <a:prstGeom prst="rect">
            <a:avLst/>
          </a:prstGeom>
        </p:spPr>
      </p:pic>
      <p:pic>
        <p:nvPicPr>
          <p:cNvPr id="2003031651" name="Рисунок 3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5457732" y="4849260"/>
            <a:ext cx="1276527" cy="714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737325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Математическая модель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: </a:t>
            </a:r>
            <a:b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</a:b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Признаки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HOG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457492274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268142"/>
            <a:ext cx="10515597" cy="55972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 написанном методе в качестве признаков объекта берется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гистограмма направленных градиентов (</a:t>
            </a:r>
            <a:r>
              <a:rPr lang="en-US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HOG</a:t>
            </a: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)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 котором локальные формы и границы объекта описываются через распределение градиентов яркости в небольших областях изображения.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 помощью численных методов, таких как оператор Собеля, для каждого пикселя рассчитывается градиент, его длина и направление. Эти значения вносятся в гистограммы, которые строятся для отдельных групп пикселей (ячеек)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</a:t>
            </a: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Эти ячейки затем объединяются в блоки и нормализуются.</a:t>
            </a:r>
            <a:endParaRPr sz="2600"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6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Все нормализованные блоки объединяются в единый вектор признаков, который и используется для трекинга.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56284328" name="Рисунок 397527993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471495" y="3670335"/>
            <a:ext cx="3882302" cy="2210563"/>
          </a:xfrm>
          <a:prstGeom prst="rect">
            <a:avLst/>
          </a:prstGeom>
        </p:spPr>
      </p:pic>
      <p:sp>
        <p:nvSpPr>
          <p:cNvPr id="658073851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Постановка задачи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476633561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451058"/>
            <a:ext cx="6421799" cy="459766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Цель:</a:t>
            </a:r>
            <a:r>
              <a:rPr lang="ru-RU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выбрать </a:t>
            </a: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3</a:t>
            </a:r>
            <a:r>
              <a:rPr lang="ru-RU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метода трекинга, разобрать принцип их работы и провести сравнительный анализ.  </a:t>
            </a:r>
            <a:endParaRPr sz="2600" b="0">
              <a:solidFill>
                <a:schemeClr val="tx2">
                  <a:lumMod val="75000"/>
                </a:schemeClr>
              </a:solidFill>
              <a:latin typeface="URW Gothic"/>
              <a:ea typeface="URW Gothic"/>
              <a:cs typeface="URW Gothic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Задача трекинга: </a:t>
            </a:r>
            <a:r>
              <a:rPr lang="ru-RU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отслеживание животных.</a:t>
            </a:r>
            <a:endParaRPr sz="2600" b="0">
              <a:solidFill>
                <a:schemeClr val="tx2">
                  <a:lumMod val="75000"/>
                </a:schemeClr>
              </a:solidFill>
              <a:latin typeface="URW Gothic"/>
              <a:ea typeface="URW Gothic"/>
              <a:cs typeface="URW Gothic"/>
            </a:endParaRPr>
          </a:p>
          <a:p>
            <a:pPr marL="0" indent="0">
              <a:buFont typeface="Arial"/>
              <a:buNone/>
              <a:defRPr/>
            </a:pPr>
            <a:r>
              <a:rPr lang="ru-RU" sz="2600" b="1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Параметры оценивая:</a:t>
            </a:r>
            <a:r>
              <a:rPr lang="ru-RU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r>
              <a:rPr lang="en-US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FPS, </a:t>
            </a:r>
            <a:r>
              <a:rPr lang="ru-RU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устойчивость к изменениям формы/масштаба, устойчивость к изменениям фона, частота потери объекта.</a:t>
            </a:r>
            <a:endParaRPr sz="26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874219197" name="TextBox 2010699868"/>
          <p:cNvSpPr txBox="1"/>
          <p:nvPr/>
        </p:nvSpPr>
        <p:spPr bwMode="auto">
          <a:xfrm>
            <a:off x="7604033" y="5880899"/>
            <a:ext cx="3605083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ru-RU" sz="1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Рисунок 1 - Фрагменты датасета </a:t>
            </a:r>
            <a:endParaRPr sz="16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424155254" name="Рисунок 1316378864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7471495" y="500397"/>
            <a:ext cx="3882302" cy="2210563"/>
          </a:xfrm>
          <a:prstGeom prst="rect">
            <a:avLst/>
          </a:prstGeom>
        </p:spPr>
      </p:pic>
      <p:pic>
        <p:nvPicPr>
          <p:cNvPr id="1487747418" name="Рисунок 640668727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7459350" y="2282908"/>
            <a:ext cx="3894449" cy="1995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511847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Реализация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41982097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319872"/>
            <a:ext cx="10515599" cy="43469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 нашей реализации были использованы библиотеки: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OpenCV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– для обработки изображения и получения вектора признаков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HOG</a:t>
            </a:r>
            <a:endParaRPr lang="ru-RU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Numpy –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для работы с матрицами и математическими функциями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Numpy.fft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для использования дискретного преобразования Фурье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946777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Реализация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353182416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262743"/>
            <a:ext cx="10515599" cy="523758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 реализации использованы 2 класса: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HOG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– вычисляет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HOG-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признаки фрагмента изображения.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Tracker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содержит основную логику метода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KCF,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включает такие методы, как: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get_feature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извлекает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HOG-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признаки для заданной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ROI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</a:t>
            </a:r>
            <a:endParaRPr lang="en-US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gaussian_peak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вычисляет ожидаемый отклик согласно функции Гаусса,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train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рассчитывает минимизируемые коэффициенты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ru-RU" i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/>
                          <a:ea typeface="Cambria Math"/>
                          <a:cs typeface="URW Gothic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detect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вычисляет отклик трекера на новом кадре,</a:t>
            </a:r>
            <a:endParaRPr/>
          </a:p>
          <a:p>
            <a:pPr marR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Tx/>
              <a:buChar char="-"/>
              <a:defRPr/>
            </a:pP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update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обновляет положение объекта на новом кадре.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4395504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Сравнение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 с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OpenCV 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graphicFrame>
        <p:nvGraphicFramePr>
          <p:cNvPr id="1397842624" name="Объект 63785537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838197" y="1464842"/>
          <a:ext cx="10515597" cy="365760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{5940675A-B579-460E-94D1-54222C63F5DA}</a:tableStyleId>
              </a:tblPr>
              <a:tblGrid>
                <a:gridCol w="1350000"/>
                <a:gridCol w="3150000"/>
                <a:gridCol w="3510000"/>
                <a:gridCol w="2505597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Название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OpenCV 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Наш 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Итог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boar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Плавный, но потерял объект при его первом развороте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Не плавный, продержался на объекте чуть дольше, но тоже потерял при развороте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Оба справились плохо, но 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OpenCV KCF </a:t>
                      </a: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был чуть лучше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horsen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Хорошо отслеживает, при приближении объекта не увеличивает рамку, из-за чего не полностью захватывает объект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В начале теряет около половины объекта, потом захватывает его почти полностью. При приближении теряет объект.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OpenCV KCF </a:t>
                      </a: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лучше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birds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Из-за маленького размера теряет объект моментально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Чуть дольше держится, но также исчезает из-за малого размера объекта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. </a:t>
                      </a: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При выборе большей области отслеживает объект, пока тот не войдет в толпу похожих объектов.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Наш 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09145521" name="TextBox 2002109277"/>
          <p:cNvSpPr txBox="1"/>
          <p:nvPr/>
        </p:nvSpPr>
        <p:spPr bwMode="auto">
          <a:xfrm>
            <a:off x="3150018" y="5987739"/>
            <a:ext cx="6469162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Таблица </a:t>
            </a:r>
            <a:r>
              <a:rPr lang="en-US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3.1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- 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Сравнение библиотечного и нашего </a:t>
            </a:r>
            <a:r>
              <a:rPr lang="en-US" sz="18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endParaRPr sz="18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2165223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Сравнение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 с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OpenCV 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graphicFrame>
        <p:nvGraphicFramePr>
          <p:cNvPr id="1521776879" name="Объект 209446086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838197" y="1464842"/>
          <a:ext cx="10515597" cy="2468880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{5940675A-B579-460E-94D1-54222C63F5DA}</a:tableStyleId>
              </a:tblPr>
              <a:tblGrid>
                <a:gridCol w="1350000"/>
                <a:gridCol w="3330000"/>
                <a:gridCol w="3330000"/>
                <a:gridCol w="2505598"/>
              </a:tblGrid>
              <a:tr h="36576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Название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OpenCV 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Наш 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Итог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pukeko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Хорошо работает, но только до того как объект сильно увеличится 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8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Хорошо работает, но только до того как объект сильно увеличится 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Одинаково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6070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turtle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8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Теряет объект, когда тот выныривает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Теряет большую часть объекта, когда тот выныривает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, </a:t>
                      </a: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полностью теряет после увеличения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Наш </a:t>
                      </a:r>
                      <a:r>
                        <a:rPr lang="en-US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KCF</a:t>
                      </a:r>
                      <a:endParaRPr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88095348" name="TextBox 1242572389"/>
          <p:cNvSpPr txBox="1"/>
          <p:nvPr/>
        </p:nvSpPr>
        <p:spPr bwMode="auto">
          <a:xfrm>
            <a:off x="3045574" y="3985432"/>
            <a:ext cx="621028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Таблица </a:t>
            </a:r>
            <a:r>
              <a:rPr lang="en-US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3.2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- </a:t>
            </a:r>
            <a:r>
              <a:rPr lang="ru-RU" sz="18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Сравнение библиотечного и нашего </a:t>
            </a:r>
            <a:r>
              <a:rPr lang="en-US" sz="18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endParaRPr sz="18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508392383" name="TextBox 1380296414"/>
          <p:cNvSpPr txBox="1"/>
          <p:nvPr/>
        </p:nvSpPr>
        <p:spPr bwMode="auto">
          <a:xfrm>
            <a:off x="838197" y="4643188"/>
            <a:ext cx="10625039" cy="9970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2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Заключение: </a:t>
            </a:r>
            <a:r>
              <a:rPr lang="ru-RU" sz="22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на стандартных для </a:t>
            </a:r>
            <a:r>
              <a:rPr lang="en-US" sz="22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KCF-</a:t>
            </a:r>
            <a:r>
              <a:rPr lang="ru-RU" sz="2200" b="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трекера задачах библиотечный трекер работает лучше нашего, однако в задачах, где объект меняет форму или масштаб, наш трекер работает чуть лучше.</a:t>
            </a:r>
            <a:endParaRPr sz="28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1753539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Результаты тестирования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375206525" name="Объект 1"/>
          <p:cNvPicPr>
            <a:picLocks noChangeAspect="1" noGrp="1"/>
          </p:cNvPicPr>
          <p:nvPr>
            <p:ph idx="1"/>
          </p:nvPr>
        </p:nvPicPr>
        <p:blipFill rotWithShape="1">
          <a:blip r:embed="rId3"/>
          <a:stretch/>
        </p:blipFill>
        <p:spPr bwMode="auto">
          <a:xfrm flipH="0" flipV="0">
            <a:off x="623673" y="1294367"/>
            <a:ext cx="3533220" cy="4156730"/>
          </a:xfrm>
          <a:prstGeom prst="rect">
            <a:avLst/>
          </a:prstGeom>
        </p:spPr>
      </p:pic>
      <p:pic>
        <p:nvPicPr>
          <p:cNvPr id="1325487030" name="Рисунок 2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>
            <a:off x="4413616" y="1189242"/>
            <a:ext cx="2739852" cy="2461471"/>
          </a:xfrm>
          <a:prstGeom prst="rect">
            <a:avLst/>
          </a:prstGeom>
        </p:spPr>
      </p:pic>
      <p:pic>
        <p:nvPicPr>
          <p:cNvPr id="730963394" name="Рисунок 4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>
            <a:off x="2924788" y="4172517"/>
            <a:ext cx="2732013" cy="2454429"/>
          </a:xfrm>
          <a:prstGeom prst="rect">
            <a:avLst/>
          </a:prstGeom>
        </p:spPr>
      </p:pic>
      <p:pic>
        <p:nvPicPr>
          <p:cNvPr id="505388118" name="Рисунок 5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5986095" y="3372733"/>
            <a:ext cx="3612453" cy="3245413"/>
          </a:xfrm>
          <a:prstGeom prst="rect">
            <a:avLst/>
          </a:prstGeom>
        </p:spPr>
      </p:pic>
      <p:pic>
        <p:nvPicPr>
          <p:cNvPr id="1421938144" name="Рисунок 3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8347307" y="1189242"/>
            <a:ext cx="3630765" cy="3261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5">
            <a:lumMod val="40000"/>
            <a:lumOff val="60000"/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5372132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Описание датасета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graphicFrame>
        <p:nvGraphicFramePr>
          <p:cNvPr id="478784581" name="Объект 310771180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 rot="0">
          <a:off x="838198" y="1102894"/>
          <a:ext cx="5339989" cy="134608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{5940675A-B579-460E-94D1-54222C63F5DA}</a:tableStyleId>
              </a:tblPr>
              <a:tblGrid>
                <a:gridCol w="1710000"/>
                <a:gridCol w="1710000"/>
                <a:gridCol w="1080000"/>
                <a:gridCol w="3870000"/>
                <a:gridCol w="2132899"/>
              </a:tblGrid>
              <a:tr h="7946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Название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Кодек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FPS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Интенсивность объектов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Длительность видео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9049" algn="ctr">
                      <a:solidFill>
                        <a:schemeClr val="tx2">
                          <a:lumMod val="75000"/>
                        </a:schemeClr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67266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boar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H.264 (High Profile)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30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Объект не покидает кадр, изменяется в размере, крутится. Фон изменяется.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0:16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46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birds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H.264 (High Profile)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30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Объет не покидает кадр, но под конец видео находится в толпе. Быстро передвигается, фон изменяется.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0:09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46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horsen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H.264 (High Profile)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30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Объект не меняет масштаба и не разворачивается, фон незначительно меняется.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0:</a:t>
                      </a: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13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46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pukeko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H.264 (High Profile)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30</a:t>
                      </a:r>
                      <a:endParaRPr/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Объект движется, меняется масштаб и фон. Покидает кадр дважды.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1:14</a:t>
                      </a:r>
                      <a:endParaRPr/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9049" algn="ctr">
                      <a:solidFill>
                        <a:schemeClr val="tx2">
                          <a:lumMod val="75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94688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turtle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en-US" sz="1600" b="0" i="0" u="none" strike="noStrike" cap="none" spc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ea typeface="URW Gothic"/>
                          <a:cs typeface="URW Gothic"/>
                        </a:rPr>
                        <a:t>H.264 (High Profile)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30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2699" algn="ctr">
                      <a:solidFill>
                        <a:srgbClr val="000000"/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Объект медленно движется, один раз выходит за кадр. Фон почти не изменяется.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2699" algn="ctr">
                      <a:solidFill>
                        <a:srgbClr val="000000"/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2699" algn="ctr">
                      <a:solidFill>
                        <a:srgbClr val="000000"/>
                      </a:solidFill>
                    </a:lnT>
                    <a:lnB w="12699" algn="ctr">
                      <a:solidFill>
                        <a:srgbClr val="000000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ru-RU" sz="1600">
                          <a:solidFill>
                            <a:schemeClr val="tx2">
                              <a:lumMod val="75000"/>
                            </a:schemeClr>
                          </a:solidFill>
                          <a:latin typeface="URW Gothic"/>
                          <a:cs typeface="URW Gothic"/>
                        </a:rPr>
                        <a:t>0:16</a:t>
                      </a:r>
                      <a:endParaRPr sz="1600">
                        <a:solidFill>
                          <a:schemeClr val="tx2">
                            <a:lumMod val="75000"/>
                          </a:schemeClr>
                        </a:solidFill>
                        <a:latin typeface="URW Gothic"/>
                        <a:cs typeface="URW Gothic"/>
                      </a:endParaRPr>
                    </a:p>
                  </a:txBody>
                  <a:tcPr anchor="ctr">
                    <a:lnL w="19049" algn="ctr">
                      <a:solidFill>
                        <a:schemeClr val="tx2">
                          <a:lumMod val="75000"/>
                        </a:schemeClr>
                      </a:solidFill>
                    </a:lnL>
                    <a:lnR w="19049" algn="ctr">
                      <a:solidFill>
                        <a:schemeClr val="tx2">
                          <a:lumMod val="75000"/>
                        </a:schemeClr>
                      </a:solidFill>
                    </a:lnR>
                    <a:lnT w="19049" algn="ctr">
                      <a:solidFill>
                        <a:schemeClr val="tx2">
                          <a:lumMod val="75000"/>
                        </a:schemeClr>
                      </a:solidFill>
                    </a:lnT>
                    <a:lnB w="19049" algn="ctr">
                      <a:solidFill>
                        <a:schemeClr val="tx2">
                          <a:lumMod val="75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43749696" name="TextBox 1736205686"/>
          <p:cNvSpPr txBox="1"/>
          <p:nvPr/>
        </p:nvSpPr>
        <p:spPr bwMode="auto">
          <a:xfrm>
            <a:off x="3665121" y="6377841"/>
            <a:ext cx="4861754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indent="0" algn="l">
              <a:buFont typeface="Arial"/>
              <a:buNone/>
              <a:defRPr/>
            </a:pPr>
            <a:r>
              <a:rPr lang="ru-RU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Таблица 1 - Параметры видео из датасета</a:t>
            </a:r>
            <a:endParaRPr sz="1600" b="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270975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Выбор методов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KCF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725556552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464843"/>
            <a:ext cx="10515599" cy="436445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Работа </a:t>
            </a:r>
            <a:r>
              <a:rPr sz="2600" b="1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KCF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r>
              <a:rPr sz="2600" b="1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(</a:t>
            </a:r>
            <a:r>
              <a:rPr lang="en-US" sz="2600" b="1" i="0" u="none" strike="noStrike" cap="none" spc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Kernelized Correlation Filters</a:t>
            </a:r>
            <a:r>
              <a:rPr sz="2600" b="1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)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организована на применении корреляционных фильтров, которые обучаются на основе примеров объекта в разных положениях и</a:t>
            </a:r>
            <a:r>
              <a:rPr lang="en-US" sz="2600" b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масштабах</a:t>
            </a:r>
            <a:r>
              <a:rPr lang="ru-RU"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в первых кадрах видео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. В отличие от классического корреляционного метода KCF обладает высокой вычислительной эффективностью за счет использования свойств циклической матрицы и быстрого преобразования Фурье</a:t>
            </a:r>
            <a:r>
              <a:rPr lang="ru-RU"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.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endParaRPr sz="2600" b="0" i="0" u="none">
              <a:solidFill>
                <a:schemeClr val="tx2">
                  <a:lumMod val="75000"/>
                </a:schemeClr>
              </a:solidFill>
              <a:latin typeface="URW Gothic"/>
              <a:ea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600" i="0" u="none" strike="noStrike" cap="none" spc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Корреляционные фильтры хороши своей скоростью, но могут терять объект при значительных изменениях внешнего вида, перекрытиях или быстрой деформации.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584389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Выбор методов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CSRT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348740037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464843"/>
            <a:ext cx="10515599" cy="39834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Основная идея </a:t>
            </a:r>
            <a:r>
              <a:rPr sz="2600" b="1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CSRT (Channel and Spatial Reliability Tracker)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лежит в расчете</a:t>
            </a:r>
            <a:r>
              <a:rPr lang="ru-RU"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карты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пространственной и канальной надежности. </a:t>
            </a:r>
            <a:r>
              <a:rPr lang="ru-RU"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Она </a:t>
            </a:r>
            <a:r>
              <a:rPr lang="en-US" sz="2600" b="0" i="0" u="none" strike="noStrike" cap="none" spc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помогает алгоритму фокусироваться на тех областях объекта, которые лучше соответствуют оригинальным признакам, и игнорировать области, которые могут быть искажены или скрыты, а также лучше отслеживать объекты непрямоугольной формы. 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Под каналами в данном случае понимаются каналы признаков HOG</a:t>
            </a:r>
            <a:r>
              <a:rPr lang="ru-RU"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(</a:t>
            </a:r>
            <a:r>
              <a:rPr lang="ru-RU" sz="2600" b="0" i="0" u="none" strike="noStrike" cap="none" spc="0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Histogram of Oriented Gradients</a:t>
            </a:r>
            <a:r>
              <a:rPr sz="26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) и Color Names.</a:t>
            </a:r>
            <a:endParaRPr sz="2600">
              <a:solidFill>
                <a:schemeClr val="tx2">
                  <a:lumMod val="75000"/>
                </a:schemeClr>
              </a:solidFill>
              <a:latin typeface="URW Gothic"/>
              <a:ea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619400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Выбор методов</a:t>
            </a: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MeanShift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931973904" name="Content Placeholder 2"/>
          <p:cNvSpPr>
            <a:spLocks noGrp="1"/>
          </p:cNvSpPr>
          <p:nvPr>
            <p:ph idx="1"/>
          </p:nvPr>
        </p:nvSpPr>
        <p:spPr bwMode="auto">
          <a:xfrm>
            <a:off x="838198" y="1464843"/>
            <a:ext cx="10515599" cy="39834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sz="28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Идея метод</a:t>
            </a:r>
            <a:r>
              <a:rPr lang="ru-RU" sz="28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а </a:t>
            </a:r>
            <a:r>
              <a:rPr sz="2800" b="1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сдвига среднего значения</a:t>
            </a:r>
            <a:r>
              <a:rPr lang="ru-RU" sz="28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 </a:t>
            </a:r>
            <a:r>
              <a:rPr sz="2800" b="0" i="0" u="none">
                <a:solidFill>
                  <a:schemeClr val="tx2">
                    <a:lumMod val="75000"/>
                  </a:schemeClr>
                </a:solidFill>
                <a:latin typeface="URW Gothic"/>
                <a:ea typeface="URW Gothic"/>
                <a:cs typeface="URW Gothic"/>
              </a:rPr>
              <a:t>состоит в том, что для каждой особой точки (объекта) выбирается окно поиска, вычисляется центр масс распределения интенсивностей (гистограммы). Соответственно центр окна смещается в центр масс, который представляет собой положение точки на текущем кадре. Определение положения точки на последующих кадрах сводится к применению очередного шага метода "сдвига среднего". Метод останавливается, когда центр масс перестает смещаться.</a:t>
            </a:r>
            <a:endParaRPr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6042152" name="Title 1"/>
          <p:cNvSpPr>
            <a:spLocks noGrp="1"/>
          </p:cNvSpPr>
          <p:nvPr>
            <p:ph type="title"/>
          </p:nvPr>
        </p:nvSpPr>
        <p:spPr bwMode="auto">
          <a:xfrm>
            <a:off x="838198" y="365124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Видео – 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boar</a:t>
            </a:r>
            <a:endParaRPr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1655374901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64842"/>
            <a:ext cx="6268917" cy="493400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 marL="0" marR="0" indent="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702.5,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хорошо отслеживает объект даже при смене фона и формы, теряет не более 10% объекта за все видео.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8.7,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отслеживает объект чуть хуже, чем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но все еще теряет не более 10% объекта.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 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КС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35.2,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теряет объект при первом его повороте.  </a:t>
            </a:r>
            <a:endParaRPr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836872255" name="Рисунок 1544504154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329972" y="365123"/>
            <a:ext cx="4374822" cy="5321788"/>
          </a:xfrm>
          <a:prstGeom prst="rect">
            <a:avLst/>
          </a:prstGeom>
        </p:spPr>
      </p:pic>
      <p:sp>
        <p:nvSpPr>
          <p:cNvPr id="185667132" name="TextBox 1958282504"/>
          <p:cNvSpPr txBox="1"/>
          <p:nvPr/>
        </p:nvSpPr>
        <p:spPr bwMode="auto">
          <a:xfrm>
            <a:off x="7810894" y="5824258"/>
            <a:ext cx="3412978" cy="33868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Рисунок 2 - Работа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endParaRPr lang="ru-RU"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0829592" name="Рисунок 543137180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7329971" y="365123"/>
            <a:ext cx="4374822" cy="5321787"/>
          </a:xfrm>
          <a:prstGeom prst="rect">
            <a:avLst/>
          </a:prstGeom>
        </p:spPr>
      </p:pic>
      <p:sp>
        <p:nvSpPr>
          <p:cNvPr id="893560674" name="Title 1"/>
          <p:cNvSpPr>
            <a:spLocks noGrp="1"/>
          </p:cNvSpPr>
          <p:nvPr>
            <p:ph type="title"/>
          </p:nvPr>
        </p:nvSpPr>
        <p:spPr bwMode="auto">
          <a:xfrm>
            <a:off x="838197" y="365123"/>
            <a:ext cx="10515600" cy="63750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Видео –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URW Gothic"/>
                <a:cs typeface="URW Gothic"/>
              </a:rPr>
              <a:t>horsen</a:t>
            </a:r>
            <a:endParaRPr/>
          </a:p>
        </p:txBody>
      </p:sp>
      <p:sp>
        <p:nvSpPr>
          <p:cNvPr id="1040949222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64842"/>
            <a:ext cx="6268917" cy="493400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5000" lnSpcReduction="1000"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854.2,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не теряет объект полностью, но на протяжении всего видео «держится» за малую часть объекта. </a:t>
            </a:r>
            <a:endParaRPr/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22.1,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очень хорошо отслеживает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,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рамка подстраивается под увеличение объекта.</a:t>
            </a:r>
            <a:endParaRPr lang="en-US"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КС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 102.9,</a:t>
            </a:r>
            <a:r>
              <a:rPr lang="ru-RU" sz="2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тоже работает очень хорошо, но упускает края объекта при его приближении.</a:t>
            </a:r>
            <a:endParaRPr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37995637" name="TextBox 1607286119"/>
          <p:cNvSpPr txBox="1"/>
          <p:nvPr/>
        </p:nvSpPr>
        <p:spPr bwMode="auto">
          <a:xfrm>
            <a:off x="8089233" y="5824258"/>
            <a:ext cx="2856300" cy="33868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Рисунок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3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- Работа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endParaRPr lang="ru-RU" sz="2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279096" name="Title 1"/>
          <p:cNvSpPr>
            <a:spLocks noGrp="1"/>
          </p:cNvSpPr>
          <p:nvPr/>
        </p:nvSpPr>
        <p:spPr bwMode="auto">
          <a:xfrm>
            <a:off x="838197" y="365123"/>
            <a:ext cx="10515600" cy="63750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 algn="l" defTabSz="914400" rtl="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4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Видео – </a:t>
            </a:r>
            <a:r>
              <a:rPr lang="en-US" sz="4400">
                <a:solidFill>
                  <a:schemeClr val="tx2">
                    <a:lumMod val="50000"/>
                  </a:schemeClr>
                </a:solidFill>
                <a:latin typeface="URW Gothic"/>
                <a:ea typeface="URW Gothic"/>
                <a:cs typeface="URW Gothic"/>
              </a:rPr>
              <a:t>birds</a:t>
            </a:r>
            <a:endParaRPr sz="4400">
              <a:solidFill>
                <a:schemeClr val="tx2">
                  <a:lumMod val="50000"/>
                </a:schemeClr>
              </a:solidFill>
              <a:latin typeface="URW Gothic"/>
              <a:cs typeface="URW Gothic"/>
            </a:endParaRPr>
          </a:p>
        </p:txBody>
      </p:sp>
      <p:sp>
        <p:nvSpPr>
          <p:cNvPr id="432515623" name="Content Placeholder 2"/>
          <p:cNvSpPr>
            <a:spLocks noGrp="1"/>
          </p:cNvSpPr>
          <p:nvPr/>
        </p:nvSpPr>
        <p:spPr bwMode="auto">
          <a:xfrm>
            <a:off x="838197" y="1464842"/>
            <a:ext cx="7471299" cy="4982849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85000" lnSpcReduction="3000"/>
          </a:bodyPr>
          <a:lstStyle>
            <a:lvl1pPr marL="228600" indent="-228600" algn="l" defTabSz="914400" rtl="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98"/>
              </a:spcBef>
              <a:buNone/>
              <a:defRPr/>
            </a:pPr>
            <a:r>
              <a:rPr lang="en-US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MeanShift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: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545.5.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Алгоритм теряет всегда теряет выделенный объект. Он очень неустойчив к каким-либо изменениям окружения выделенного объекта.</a:t>
            </a:r>
            <a:endParaRPr lang="en-US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: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44.2.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Алгоритм показал высокую устойчивость к изменению формы, масштаба и фона. Объект теряется при выходе за границы кадра и последующем возвращении обратно. Если объект остается в кадре, то он почти не теряется.</a:t>
            </a:r>
            <a:endParaRPr lang="en-US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  <a:p>
            <a:pPr marL="0" marR="0" indent="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b="1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KCF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–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средний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FPS: 25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.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 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Алгоритм очень плохо отслеживает маленькие объекты, а также теряет объект при изменении его формы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/</a:t>
            </a:r>
            <a:r>
              <a:rPr lang="ru-RU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масштаба.</a:t>
            </a:r>
            <a:endParaRPr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  <p:pic>
        <p:nvPicPr>
          <p:cNvPr id="127273213" name="Рисунок 3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>
            <a:off x="8464470" y="683876"/>
            <a:ext cx="2889326" cy="5085417"/>
          </a:xfrm>
          <a:prstGeom prst="rect">
            <a:avLst/>
          </a:prstGeom>
        </p:spPr>
      </p:pic>
      <p:sp>
        <p:nvSpPr>
          <p:cNvPr id="1912549256" name="Content Placeholder 2"/>
          <p:cNvSpPr txBox="1"/>
          <p:nvPr/>
        </p:nvSpPr>
        <p:spPr bwMode="auto">
          <a:xfrm>
            <a:off x="8562812" y="5856449"/>
            <a:ext cx="2692644" cy="380232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 fontScale="95000" lnSpcReduction="1000"/>
          </a:bodyPr>
          <a:lstStyle>
            <a:lvl1pPr marL="228600" indent="-228600" algn="l" defTabSz="914400" rtl="0">
              <a:lnSpc>
                <a:spcPct val="90000"/>
              </a:lnSpc>
              <a:spcBef>
                <a:spcPts val="999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98"/>
              </a:spcBef>
              <a:buFont typeface="Arial"/>
              <a:buNone/>
              <a:defRPr/>
            </a:pPr>
            <a:r>
              <a:rPr lang="ru-RU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Рисунок 4 – Работа </a:t>
            </a: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URW Gothic"/>
                <a:cs typeface="URW Gothic"/>
              </a:rPr>
              <a:t>CSRT</a:t>
            </a:r>
            <a:endParaRPr lang="ru-RU" sz="1800">
              <a:solidFill>
                <a:schemeClr val="tx2">
                  <a:lumMod val="75000"/>
                </a:schemeClr>
              </a:solidFill>
              <a:latin typeface="URW Gothic"/>
              <a:cs typeface="URW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ONLYOFFICE/9.1.0.173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цифровой обработки мультимедиа</dc:title>
  <dc:creator>admin</dc:creator>
  <cp:lastModifiedBy/>
  <cp:revision>13</cp:revision>
  <dcterms:modified xsi:type="dcterms:W3CDTF">2025-10-30T19:11:19Z</dcterms:modified>
</cp:coreProperties>
</file>